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58" autoAdjust="0"/>
    <p:restoredTop sz="94660"/>
  </p:normalViewPr>
  <p:slideViewPr>
    <p:cSldViewPr snapToGrid="0">
      <p:cViewPr varScale="1">
        <p:scale>
          <a:sx n="114" d="100"/>
          <a:sy n="114" d="100"/>
        </p:scale>
        <p:origin x="18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9" name="Picture 8"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11/22/2017</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BFA754-D5C3-4E66-96A6-867B257F58DC}" type="datetimeFigureOut">
              <a:rPr lang="en-US" dirty="0"/>
              <a:t>11/22/2017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11/22/2017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11/22/2017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11/22/2017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11/22/2017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11/22/2017</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dallasculture.org/" TargetMode="Externa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OCA Funding Applications</a:t>
            </a:r>
          </a:p>
        </p:txBody>
      </p:sp>
      <p:sp>
        <p:nvSpPr>
          <p:cNvPr id="3" name="Subtitle 2"/>
          <p:cNvSpPr>
            <a:spLocks noGrp="1"/>
          </p:cNvSpPr>
          <p:nvPr>
            <p:ph type="subTitle" idx="1"/>
          </p:nvPr>
        </p:nvSpPr>
        <p:spPr/>
        <p:txBody>
          <a:bodyPr>
            <a:normAutofit/>
          </a:bodyPr>
          <a:lstStyle/>
          <a:p>
            <a:r>
              <a:rPr lang="en-US" sz="3200" dirty="0"/>
              <a:t>10 tips to help you write your funding application</a:t>
            </a:r>
          </a:p>
        </p:txBody>
      </p:sp>
    </p:spTree>
    <p:extLst>
      <p:ext uri="{BB962C8B-B14F-4D97-AF65-F5344CB8AC3E}">
        <p14:creationId xmlns:p14="http://schemas.microsoft.com/office/powerpoint/2010/main" val="25789053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Ask yourself some basic questions</a:t>
            </a:r>
          </a:p>
        </p:txBody>
      </p:sp>
      <p:sp>
        <p:nvSpPr>
          <p:cNvPr id="3" name="Content Placeholder 2"/>
          <p:cNvSpPr>
            <a:spLocks noGrp="1"/>
          </p:cNvSpPr>
          <p:nvPr>
            <p:ph idx="1"/>
          </p:nvPr>
        </p:nvSpPr>
        <p:spPr/>
        <p:txBody>
          <a:bodyPr/>
          <a:lstStyle/>
          <a:p>
            <a:r>
              <a:rPr lang="en-US" dirty="0"/>
              <a:t>Is my project going to serve the citizens of Dallas?</a:t>
            </a:r>
          </a:p>
          <a:p>
            <a:r>
              <a:rPr lang="en-US" dirty="0"/>
              <a:t>Is my office or residence within the City limits of Dallas?</a:t>
            </a:r>
          </a:p>
          <a:p>
            <a:r>
              <a:rPr lang="en-US" dirty="0"/>
              <a:t>Am I logistically and financially ready to see this project through?</a:t>
            </a:r>
          </a:p>
          <a:p>
            <a:r>
              <a:rPr lang="en-US" dirty="0"/>
              <a:t>Is my project something the City of Dallas would be proud to support?</a:t>
            </a:r>
          </a:p>
          <a:p>
            <a:r>
              <a:rPr lang="en-US" dirty="0"/>
              <a:t>Is my project going to take place within the City limits of Dallas?</a:t>
            </a:r>
          </a:p>
        </p:txBody>
      </p:sp>
    </p:spTree>
    <p:extLst>
      <p:ext uri="{BB962C8B-B14F-4D97-AF65-F5344CB8AC3E}">
        <p14:creationId xmlns:p14="http://schemas.microsoft.com/office/powerpoint/2010/main" val="9252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 Funding Guidelines and Criteria</a:t>
            </a:r>
          </a:p>
        </p:txBody>
      </p:sp>
      <p:sp>
        <p:nvSpPr>
          <p:cNvPr id="3" name="Content Placeholder 2"/>
          <p:cNvSpPr>
            <a:spLocks noGrp="1"/>
          </p:cNvSpPr>
          <p:nvPr>
            <p:ph sz="half" idx="1"/>
          </p:nvPr>
        </p:nvSpPr>
        <p:spPr/>
        <p:txBody>
          <a:bodyPr/>
          <a:lstStyle/>
          <a:p>
            <a:r>
              <a:rPr lang="en-US" dirty="0"/>
              <a:t>Be sure that you read through the guidelines for the funding program that you are interested before you start your application.</a:t>
            </a:r>
          </a:p>
          <a:p>
            <a:r>
              <a:rPr lang="en-US" dirty="0"/>
              <a:t>All current Guidelines are located on the OCA website – </a:t>
            </a:r>
            <a:r>
              <a:rPr lang="en-US" dirty="0">
                <a:hlinkClick r:id="rId2"/>
              </a:rPr>
              <a:t>www.dallasculture.org</a:t>
            </a:r>
            <a:r>
              <a:rPr lang="en-US" dirty="0"/>
              <a:t> </a:t>
            </a:r>
          </a:p>
        </p:txBody>
      </p:sp>
      <p:sp>
        <p:nvSpPr>
          <p:cNvPr id="4" name="Content Placeholder 3"/>
          <p:cNvSpPr>
            <a:spLocks noGrp="1"/>
          </p:cNvSpPr>
          <p:nvPr>
            <p:ph sz="half" idx="2"/>
          </p:nvPr>
        </p:nvSpPr>
        <p:spPr/>
        <p:txBody>
          <a:bodyPr/>
          <a:lstStyle/>
          <a:p>
            <a:r>
              <a:rPr lang="en-US" dirty="0"/>
              <a:t>Know the application deadlines – these are posted on the OCA website under “Funding Programs”</a:t>
            </a:r>
          </a:p>
          <a:p>
            <a:r>
              <a:rPr lang="en-US" dirty="0"/>
              <a:t>Don’t wait until the last minute to fill out your application</a:t>
            </a:r>
          </a:p>
        </p:txBody>
      </p:sp>
    </p:spTree>
    <p:extLst>
      <p:ext uri="{BB962C8B-B14F-4D97-AF65-F5344CB8AC3E}">
        <p14:creationId xmlns:p14="http://schemas.microsoft.com/office/powerpoint/2010/main" val="3405501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 Project Proposal</a:t>
            </a:r>
          </a:p>
        </p:txBody>
      </p:sp>
      <p:sp>
        <p:nvSpPr>
          <p:cNvPr id="3" name="Content Placeholder 2"/>
          <p:cNvSpPr>
            <a:spLocks noGrp="1"/>
          </p:cNvSpPr>
          <p:nvPr>
            <p:ph idx="1"/>
          </p:nvPr>
        </p:nvSpPr>
        <p:spPr/>
        <p:txBody>
          <a:bodyPr>
            <a:normAutofit fontScale="92500" lnSpcReduction="10000"/>
          </a:bodyPr>
          <a:lstStyle/>
          <a:p>
            <a:r>
              <a:rPr lang="en-US" dirty="0"/>
              <a:t>Have a project that is already in the planning phase or that has been planned completely</a:t>
            </a:r>
          </a:p>
          <a:p>
            <a:r>
              <a:rPr lang="en-US" dirty="0"/>
              <a:t>Be descriptive and give concrete details about the project such as – location, dates, people involved, who will it impact, what ages will be involved, and how you are going to accomplish the project</a:t>
            </a:r>
          </a:p>
          <a:p>
            <a:r>
              <a:rPr lang="en-US" dirty="0"/>
              <a:t>Make sure that you have achievable goals and outcomes</a:t>
            </a:r>
          </a:p>
          <a:p>
            <a:r>
              <a:rPr lang="en-US" dirty="0"/>
              <a:t>Make sure that you write in a way that everyone will understand</a:t>
            </a:r>
          </a:p>
          <a:p>
            <a:r>
              <a:rPr lang="en-US" dirty="0"/>
              <a:t>SPELL CHECK!!</a:t>
            </a:r>
          </a:p>
        </p:txBody>
      </p:sp>
    </p:spTree>
    <p:extLst>
      <p:ext uri="{BB962C8B-B14F-4D97-AF65-F5344CB8AC3E}">
        <p14:creationId xmlns:p14="http://schemas.microsoft.com/office/powerpoint/2010/main" val="27798264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Audience Reach</a:t>
            </a:r>
          </a:p>
        </p:txBody>
      </p:sp>
      <p:sp>
        <p:nvSpPr>
          <p:cNvPr id="3" name="Content Placeholder 2"/>
          <p:cNvSpPr>
            <a:spLocks noGrp="1"/>
          </p:cNvSpPr>
          <p:nvPr>
            <p:ph sz="half" idx="1"/>
          </p:nvPr>
        </p:nvSpPr>
        <p:spPr/>
        <p:txBody>
          <a:bodyPr/>
          <a:lstStyle/>
          <a:p>
            <a:r>
              <a:rPr lang="en-US" dirty="0"/>
              <a:t>You must be a resident of Dallas serving the residents of Dallas for your project – Highland Park, University City, SMU and surrounding suburbs are not considered in Dallas</a:t>
            </a:r>
          </a:p>
          <a:p>
            <a:r>
              <a:rPr lang="en-US" dirty="0"/>
              <a:t>Ensure that your project is easily accessible to the public</a:t>
            </a:r>
          </a:p>
        </p:txBody>
      </p:sp>
      <p:sp>
        <p:nvSpPr>
          <p:cNvPr id="4" name="Content Placeholder 3"/>
          <p:cNvSpPr>
            <a:spLocks noGrp="1"/>
          </p:cNvSpPr>
          <p:nvPr>
            <p:ph sz="half" idx="2"/>
          </p:nvPr>
        </p:nvSpPr>
        <p:spPr/>
        <p:txBody>
          <a:bodyPr/>
          <a:lstStyle/>
          <a:p>
            <a:r>
              <a:rPr lang="en-US" dirty="0"/>
              <a:t>Focusing on underserved communities or targeted areas of Dallas is desired</a:t>
            </a:r>
          </a:p>
          <a:p>
            <a:r>
              <a:rPr lang="en-US" dirty="0"/>
              <a:t>Targeting neighborhoods, seniors or audiences that don’t normally have direct access to the arts</a:t>
            </a:r>
          </a:p>
        </p:txBody>
      </p:sp>
    </p:spTree>
    <p:extLst>
      <p:ext uri="{BB962C8B-B14F-4D97-AF65-F5344CB8AC3E}">
        <p14:creationId xmlns:p14="http://schemas.microsoft.com/office/powerpoint/2010/main" val="19889659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 Event Locations</a:t>
            </a:r>
          </a:p>
        </p:txBody>
      </p:sp>
      <p:sp>
        <p:nvSpPr>
          <p:cNvPr id="3" name="Content Placeholder 2"/>
          <p:cNvSpPr>
            <a:spLocks noGrp="1"/>
          </p:cNvSpPr>
          <p:nvPr>
            <p:ph idx="1"/>
          </p:nvPr>
        </p:nvSpPr>
        <p:spPr/>
        <p:txBody>
          <a:bodyPr/>
          <a:lstStyle/>
          <a:p>
            <a:r>
              <a:rPr lang="en-US" dirty="0"/>
              <a:t>All events for your project must take place in the City limits of Dallas</a:t>
            </a:r>
          </a:p>
          <a:p>
            <a:r>
              <a:rPr lang="en-US" dirty="0"/>
              <a:t>Check with OCA and your venues to make sure that you are able to do your project or event in the space</a:t>
            </a:r>
          </a:p>
          <a:p>
            <a:r>
              <a:rPr lang="en-US" dirty="0"/>
              <a:t>Ensure that the venue that you have selected meets the City’s code compliance requirements (Permits, certificate of Occupancy etc.)</a:t>
            </a:r>
          </a:p>
          <a:p>
            <a:r>
              <a:rPr lang="en-US" dirty="0"/>
              <a:t>Have a contingency plan for your venue in case something falls through</a:t>
            </a:r>
          </a:p>
        </p:txBody>
      </p:sp>
    </p:spTree>
    <p:extLst>
      <p:ext uri="{BB962C8B-B14F-4D97-AF65-F5344CB8AC3E}">
        <p14:creationId xmlns:p14="http://schemas.microsoft.com/office/powerpoint/2010/main" val="39396265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 Marketing</a:t>
            </a:r>
          </a:p>
        </p:txBody>
      </p:sp>
      <p:sp>
        <p:nvSpPr>
          <p:cNvPr id="3" name="Content Placeholder 2"/>
          <p:cNvSpPr>
            <a:spLocks noGrp="1"/>
          </p:cNvSpPr>
          <p:nvPr>
            <p:ph sz="half" idx="1"/>
          </p:nvPr>
        </p:nvSpPr>
        <p:spPr/>
        <p:txBody>
          <a:bodyPr/>
          <a:lstStyle/>
          <a:p>
            <a:r>
              <a:rPr lang="en-US" dirty="0"/>
              <a:t>Have a plan to promote your event especially to your targeted audience</a:t>
            </a:r>
          </a:p>
          <a:p>
            <a:r>
              <a:rPr lang="en-US" dirty="0"/>
              <a:t>What type of things will you put in place to make sure that the project is a success?</a:t>
            </a:r>
          </a:p>
          <a:p>
            <a:r>
              <a:rPr lang="en-US" dirty="0"/>
              <a:t>How will you track the audience attendance and demographics?</a:t>
            </a:r>
          </a:p>
          <a:p>
            <a:endParaRPr lang="en-US" dirty="0"/>
          </a:p>
        </p:txBody>
      </p:sp>
      <p:sp>
        <p:nvSpPr>
          <p:cNvPr id="4" name="Content Placeholder 3"/>
          <p:cNvSpPr>
            <a:spLocks noGrp="1"/>
          </p:cNvSpPr>
          <p:nvPr>
            <p:ph sz="half" idx="2"/>
          </p:nvPr>
        </p:nvSpPr>
        <p:spPr/>
        <p:txBody>
          <a:bodyPr/>
          <a:lstStyle/>
          <a:p>
            <a:r>
              <a:rPr lang="en-US" dirty="0"/>
              <a:t>Remember that you will be asked by OCA to acknowledge that your project has been funded by the City if you are funded. It is important for people to know this to help continue the funding programs.</a:t>
            </a:r>
          </a:p>
        </p:txBody>
      </p:sp>
    </p:spTree>
    <p:extLst>
      <p:ext uri="{BB962C8B-B14F-4D97-AF65-F5344CB8AC3E}">
        <p14:creationId xmlns:p14="http://schemas.microsoft.com/office/powerpoint/2010/main" val="7971504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 Project Budget</a:t>
            </a:r>
          </a:p>
        </p:txBody>
      </p:sp>
      <p:sp>
        <p:nvSpPr>
          <p:cNvPr id="3" name="Content Placeholder 2"/>
          <p:cNvSpPr>
            <a:spLocks noGrp="1"/>
          </p:cNvSpPr>
          <p:nvPr>
            <p:ph idx="1"/>
          </p:nvPr>
        </p:nvSpPr>
        <p:spPr/>
        <p:txBody>
          <a:bodyPr/>
          <a:lstStyle/>
          <a:p>
            <a:r>
              <a:rPr lang="en-US" dirty="0"/>
              <a:t>Having a budget that doesn’t totally rely on OCA funding is a plus.</a:t>
            </a:r>
          </a:p>
          <a:p>
            <a:r>
              <a:rPr lang="en-US" dirty="0"/>
              <a:t>Make sure that you don’t show more expenses than revenue</a:t>
            </a:r>
          </a:p>
          <a:p>
            <a:r>
              <a:rPr lang="en-US" dirty="0"/>
              <a:t>Panelists want to see that the budget makes sense for the project</a:t>
            </a:r>
          </a:p>
          <a:p>
            <a:r>
              <a:rPr lang="en-US" dirty="0"/>
              <a:t>Make sure that you check the Guidelines for the funding program to make sure that you are not putting something in the budget that can’t be funded.</a:t>
            </a:r>
          </a:p>
          <a:p>
            <a:r>
              <a:rPr lang="en-US" dirty="0"/>
              <a:t>If your application is approved for funding make sure that you understand that you won’t get the funding in one lump sum – be prepared.</a:t>
            </a:r>
          </a:p>
        </p:txBody>
      </p:sp>
    </p:spTree>
    <p:extLst>
      <p:ext uri="{BB962C8B-B14F-4D97-AF65-F5344CB8AC3E}">
        <p14:creationId xmlns:p14="http://schemas.microsoft.com/office/powerpoint/2010/main" val="2783211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8. Risk Management / Insurance</a:t>
            </a:r>
          </a:p>
        </p:txBody>
      </p:sp>
      <p:sp>
        <p:nvSpPr>
          <p:cNvPr id="3" name="Content Placeholder 2"/>
          <p:cNvSpPr>
            <a:spLocks noGrp="1"/>
          </p:cNvSpPr>
          <p:nvPr>
            <p:ph idx="1"/>
          </p:nvPr>
        </p:nvSpPr>
        <p:spPr/>
        <p:txBody>
          <a:bodyPr/>
          <a:lstStyle/>
          <a:p>
            <a:r>
              <a:rPr lang="en-US" dirty="0"/>
              <a:t>Based on your project and/or your venue, you might be required by the City to have insurance. Plan accordingly and make sure that you reflect this in your budget.</a:t>
            </a:r>
          </a:p>
          <a:p>
            <a:r>
              <a:rPr lang="en-US" dirty="0"/>
              <a:t>Check the Guidelines for more information about insurance and what types might be needed – it all depends on your project</a:t>
            </a:r>
          </a:p>
        </p:txBody>
      </p:sp>
    </p:spTree>
    <p:extLst>
      <p:ext uri="{BB962C8B-B14F-4D97-AF65-F5344CB8AC3E}">
        <p14:creationId xmlns:p14="http://schemas.microsoft.com/office/powerpoint/2010/main" val="40587923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 Supplemental Materials</a:t>
            </a:r>
          </a:p>
        </p:txBody>
      </p:sp>
      <p:sp>
        <p:nvSpPr>
          <p:cNvPr id="3" name="Content Placeholder 2"/>
          <p:cNvSpPr>
            <a:spLocks noGrp="1"/>
          </p:cNvSpPr>
          <p:nvPr>
            <p:ph sz="half" idx="1"/>
          </p:nvPr>
        </p:nvSpPr>
        <p:spPr/>
        <p:txBody>
          <a:bodyPr>
            <a:normAutofit lnSpcReduction="10000"/>
          </a:bodyPr>
          <a:lstStyle/>
          <a:p>
            <a:r>
              <a:rPr lang="en-US" dirty="0"/>
              <a:t>Uploading the right supplemental materials to support your project is important.</a:t>
            </a:r>
          </a:p>
          <a:p>
            <a:r>
              <a:rPr lang="en-US" dirty="0"/>
              <a:t>Choose strong visual pieces or </a:t>
            </a:r>
            <a:r>
              <a:rPr lang="en-US" dirty="0" err="1"/>
              <a:t>UTube</a:t>
            </a:r>
            <a:r>
              <a:rPr lang="en-US" dirty="0"/>
              <a:t> clips to help support what you are planning to do</a:t>
            </a:r>
          </a:p>
          <a:p>
            <a:r>
              <a:rPr lang="en-US" dirty="0"/>
              <a:t>Limit the number of materials – more is not always better</a:t>
            </a:r>
          </a:p>
        </p:txBody>
      </p:sp>
      <p:sp>
        <p:nvSpPr>
          <p:cNvPr id="4" name="Content Placeholder 3"/>
          <p:cNvSpPr>
            <a:spLocks noGrp="1"/>
          </p:cNvSpPr>
          <p:nvPr>
            <p:ph sz="half" idx="2"/>
          </p:nvPr>
        </p:nvSpPr>
        <p:spPr/>
        <p:txBody>
          <a:bodyPr>
            <a:normAutofit lnSpcReduction="10000"/>
          </a:bodyPr>
          <a:lstStyle/>
          <a:p>
            <a:r>
              <a:rPr lang="en-US" dirty="0"/>
              <a:t>Make sure you go back and check the Guidelines for any required upload. For example – resumes, Board of Directors etc.</a:t>
            </a:r>
          </a:p>
          <a:p>
            <a:r>
              <a:rPr lang="en-US" dirty="0"/>
              <a:t>Make sure the materials relate to what you are proposing for funding</a:t>
            </a:r>
          </a:p>
        </p:txBody>
      </p:sp>
    </p:spTree>
    <p:extLst>
      <p:ext uri="{BB962C8B-B14F-4D97-AF65-F5344CB8AC3E}">
        <p14:creationId xmlns:p14="http://schemas.microsoft.com/office/powerpoint/2010/main" val="11859248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10. Arts Administration </a:t>
            </a:r>
            <a:r>
              <a:rPr lang="en-US"/>
              <a:t>or                         Think </a:t>
            </a:r>
            <a:r>
              <a:rPr lang="en-US" dirty="0"/>
              <a:t>Like a Business</a:t>
            </a:r>
          </a:p>
        </p:txBody>
      </p:sp>
      <p:sp>
        <p:nvSpPr>
          <p:cNvPr id="3" name="Content Placeholder 2"/>
          <p:cNvSpPr>
            <a:spLocks noGrp="1"/>
          </p:cNvSpPr>
          <p:nvPr>
            <p:ph idx="1"/>
          </p:nvPr>
        </p:nvSpPr>
        <p:spPr/>
        <p:txBody>
          <a:bodyPr/>
          <a:lstStyle/>
          <a:p>
            <a:r>
              <a:rPr lang="en-US" dirty="0"/>
              <a:t>Be an arts administrator by thinking of your project in a business mindset as well as an artistic one</a:t>
            </a:r>
          </a:p>
          <a:p>
            <a:r>
              <a:rPr lang="en-US" dirty="0"/>
              <a:t>Create a timeline of your project and include the deadlines and requirement dates that OCA sets for funded projects.</a:t>
            </a:r>
          </a:p>
          <a:p>
            <a:r>
              <a:rPr lang="en-US" dirty="0"/>
              <a:t>Be prepared to meet deadlines and requirements before the due date to allow time for contingencies and to avoid delays.</a:t>
            </a:r>
          </a:p>
        </p:txBody>
      </p:sp>
    </p:spTree>
    <p:extLst>
      <p:ext uri="{BB962C8B-B14F-4D97-AF65-F5344CB8AC3E}">
        <p14:creationId xmlns:p14="http://schemas.microsoft.com/office/powerpoint/2010/main" val="302598418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AB946B"/>
      </a:accent1>
      <a:accent2>
        <a:srgbClr val="C04F32"/>
      </a:accent2>
      <a:accent3>
        <a:srgbClr val="DD8C3C"/>
      </a:accent3>
      <a:accent4>
        <a:srgbClr val="8E684C"/>
      </a:accent4>
      <a:accent5>
        <a:srgbClr val="CBAF62"/>
      </a:accent5>
      <a:accent6>
        <a:srgbClr val="803348"/>
      </a:accent6>
      <a:hlink>
        <a:srgbClr val="86724D"/>
      </a:hlink>
      <a:folHlink>
        <a:srgbClr val="B99E84"/>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A2BEDC8B-F191-493B-BA33-0F4F800A89D3}"/>
    </a:ext>
  </a:extLst>
</a:theme>
</file>

<file path=docProps/app.xml><?xml version="1.0" encoding="utf-8"?>
<Properties xmlns="http://schemas.openxmlformats.org/officeDocument/2006/extended-properties" xmlns:vt="http://schemas.openxmlformats.org/officeDocument/2006/docPropsVTypes">
  <Template>Organic</Template>
  <TotalTime>62</TotalTime>
  <Words>767</Words>
  <Application>Microsoft Office PowerPoint</Application>
  <PresentationFormat>Widescreen</PresentationFormat>
  <Paragraphs>53</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Garamond</vt:lpstr>
      <vt:lpstr>Organic</vt:lpstr>
      <vt:lpstr>OCA Funding Applications</vt:lpstr>
      <vt:lpstr>1. Ask yourself some basic questions</vt:lpstr>
      <vt:lpstr>2. Funding Guidelines and Criteria</vt:lpstr>
      <vt:lpstr>3. Project Proposal</vt:lpstr>
      <vt:lpstr>4. Audience Reach</vt:lpstr>
      <vt:lpstr>5. Event Locations</vt:lpstr>
      <vt:lpstr>6. Marketing</vt:lpstr>
      <vt:lpstr>7. Project Budget</vt:lpstr>
      <vt:lpstr>8. Risk Management / Insurance</vt:lpstr>
      <vt:lpstr>9. Supplemental Materials</vt:lpstr>
      <vt:lpstr>10. Arts Administration or                         Think Like a Business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OCA Funding Applications</dc:title>
  <dc:creator>Sanderson, Charla</dc:creator>
  <cp:lastModifiedBy>Dubose, Brittney</cp:lastModifiedBy>
  <cp:revision>10</cp:revision>
  <dcterms:created xsi:type="dcterms:W3CDTF">2017-11-14T21:11:20Z</dcterms:created>
  <dcterms:modified xsi:type="dcterms:W3CDTF">2017-11-22T20:27:21Z</dcterms:modified>
</cp:coreProperties>
</file>